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60" r:id="rId2"/>
  </p:sldMasterIdLst>
  <p:notesMasterIdLst>
    <p:notesMasterId r:id="rId53"/>
  </p:notesMasterIdLst>
  <p:sldIdLst>
    <p:sldId id="321" r:id="rId3"/>
    <p:sldId id="280" r:id="rId4"/>
    <p:sldId id="257" r:id="rId5"/>
    <p:sldId id="276" r:id="rId6"/>
    <p:sldId id="275" r:id="rId7"/>
    <p:sldId id="277" r:id="rId8"/>
    <p:sldId id="278" r:id="rId9"/>
    <p:sldId id="279" r:id="rId10"/>
    <p:sldId id="301" r:id="rId11"/>
    <p:sldId id="260" r:id="rId12"/>
    <p:sldId id="263" r:id="rId13"/>
    <p:sldId id="264" r:id="rId14"/>
    <p:sldId id="265" r:id="rId15"/>
    <p:sldId id="281" r:id="rId16"/>
    <p:sldId id="282" r:id="rId17"/>
    <p:sldId id="259" r:id="rId18"/>
    <p:sldId id="309" r:id="rId19"/>
    <p:sldId id="312" r:id="rId20"/>
    <p:sldId id="313" r:id="rId21"/>
    <p:sldId id="318" r:id="rId22"/>
    <p:sldId id="314" r:id="rId23"/>
    <p:sldId id="317" r:id="rId24"/>
    <p:sldId id="323" r:id="rId25"/>
    <p:sldId id="316" r:id="rId26"/>
    <p:sldId id="287" r:id="rId27"/>
    <p:sldId id="289" r:id="rId28"/>
    <p:sldId id="290" r:id="rId29"/>
    <p:sldId id="302" r:id="rId30"/>
    <p:sldId id="291" r:id="rId31"/>
    <p:sldId id="292" r:id="rId32"/>
    <p:sldId id="293" r:id="rId33"/>
    <p:sldId id="304" r:id="rId34"/>
    <p:sldId id="294" r:id="rId35"/>
    <p:sldId id="305" r:id="rId36"/>
    <p:sldId id="295" r:id="rId37"/>
    <p:sldId id="296" r:id="rId38"/>
    <p:sldId id="307" r:id="rId39"/>
    <p:sldId id="308" r:id="rId40"/>
    <p:sldId id="297" r:id="rId41"/>
    <p:sldId id="306" r:id="rId42"/>
    <p:sldId id="269" r:id="rId43"/>
    <p:sldId id="283" r:id="rId44"/>
    <p:sldId id="284" r:id="rId45"/>
    <p:sldId id="288" r:id="rId46"/>
    <p:sldId id="285" r:id="rId47"/>
    <p:sldId id="286" r:id="rId48"/>
    <p:sldId id="319" r:id="rId49"/>
    <p:sldId id="298" r:id="rId50"/>
    <p:sldId id="299" r:id="rId51"/>
    <p:sldId id="300" r:id="rId52"/>
  </p:sldIdLst>
  <p:sldSz cx="12192000" cy="6858000"/>
  <p:notesSz cx="7010400" cy="9296400"/>
  <p:embeddedFontLst>
    <p:embeddedFont>
      <p:font typeface="Muller Bold" panose="020B0604020202020204" charset="0"/>
      <p:bold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Muller Medium" charset="0"/>
      <p:regular r:id="rId63"/>
    </p:embeddedFont>
    <p:embeddedFont>
      <p:font typeface="MS PGothic" panose="020B0600070205080204" pitchFamily="34" charset="-128"/>
      <p:regular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Segoe UI Light" panose="020B0502040204020203" pitchFamily="34" charset="0"/>
      <p:regular r:id="rId69"/>
      <p:italic r:id="rId70"/>
    </p:embeddedFont>
    <p:embeddedFont>
      <p:font typeface="Calibri Light" panose="020F0302020204030204" pitchFamily="34" charset="0"/>
      <p:regular r:id="rId71"/>
      <p:italic r:id="rId72"/>
    </p:embeddedFont>
  </p:embeddedFont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B5B"/>
    <a:srgbClr val="333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5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7879E61-AC40-4EDF-A926-66AC826018C9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358A926-A3C0-4365-88A8-485A66FEDB0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878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1B108-A529-4464-B876-FD7A667787F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1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6004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5442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28885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20925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353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AzureUGBG</a:t>
            </a:r>
            <a:endParaRPr lang="en-US" sz="2353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7832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46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3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71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282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20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247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9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159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9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55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837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0270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9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15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95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102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65223" y="1928037"/>
            <a:ext cx="6743528" cy="4601101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ts val="196"/>
              </a:spcBef>
              <a:spcAft>
                <a:spcPts val="784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457933" y="1956555"/>
            <a:ext cx="4045743" cy="4572582"/>
          </a:xfrm>
        </p:spPr>
        <p:txBody>
          <a:bodyPr>
            <a:normAutofit/>
          </a:bodyPr>
          <a:lstStyle>
            <a:lvl1pPr>
              <a:buClr>
                <a:srgbClr val="0078D7"/>
              </a:buClr>
              <a:defRPr sz="2400"/>
            </a:lvl1pPr>
            <a:lvl2pPr>
              <a:buClr>
                <a:srgbClr val="0078D7"/>
              </a:buClr>
              <a:defRPr sz="1800"/>
            </a:lvl2pPr>
            <a:lvl3pPr>
              <a:buClr>
                <a:srgbClr val="0078D7"/>
              </a:buClr>
              <a:defRPr sz="1600"/>
            </a:lvl3pPr>
            <a:lvl4pPr>
              <a:buClr>
                <a:srgbClr val="0078D7"/>
              </a:buClr>
              <a:defRPr sz="1400"/>
            </a:lvl4pPr>
            <a:lvl5pPr>
              <a:buClr>
                <a:srgbClr val="0078D7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928703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" y="0"/>
            <a:ext cx="5647787" cy="6858000"/>
          </a:xfrm>
          <a:prstGeom prst="rect">
            <a:avLst/>
          </a:prstGeom>
          <a:solidFill>
            <a:srgbClr val="0078D7"/>
          </a:solidFill>
          <a:ln>
            <a:solidFill>
              <a:srgbClr val="0078D7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2742811" rIns="0" bIns="4663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30" y="310848"/>
            <a:ext cx="5173253" cy="1644227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80973" y="901129"/>
            <a:ext cx="4272176" cy="1813189"/>
          </a:xfrm>
        </p:spPr>
        <p:txBody>
          <a:bodyPr/>
          <a:lstStyle>
            <a:lvl1pPr>
              <a:buClr>
                <a:srgbClr val="0078D7"/>
              </a:buClr>
              <a:defRPr sz="2800"/>
            </a:lvl1pPr>
            <a:lvl2pPr>
              <a:buClr>
                <a:srgbClr val="0078D7"/>
              </a:buClr>
              <a:defRPr sz="2000"/>
            </a:lvl2pPr>
            <a:lvl3pPr>
              <a:buClr>
                <a:srgbClr val="0078D7"/>
              </a:buClr>
              <a:defRPr sz="1800"/>
            </a:lvl3pPr>
            <a:lvl4pPr>
              <a:buClr>
                <a:srgbClr val="0078D7"/>
              </a:buClr>
              <a:defRPr sz="1600"/>
            </a:lvl4pPr>
            <a:lvl5pPr>
              <a:buClr>
                <a:srgbClr val="0078D7"/>
              </a:buCl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09068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93531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68695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55" tIns="38082" rIns="76155" bIns="3808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1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636128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92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236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1101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487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333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3011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195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AAC33-A716-4941-9692-83192BA82182}" type="datetimeFigureOut">
              <a:rPr lang="bg-BG" smtClean="0"/>
              <a:t>16.5.2017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EBE9B-9A64-4670-A9ED-7C8B988BBF7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45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44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Azure-User-Group-Bulgaria/" TargetMode="External"/><Relationship Id="rId2" Type="http://schemas.openxmlformats.org/officeDocument/2006/relationships/hyperlink" Target="https://www.facebook.com/groups/azureugbg/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zureugbg.slack.com/" TargetMode="External"/><Relationship Id="rId4" Type="http://schemas.openxmlformats.org/officeDocument/2006/relationships/hyperlink" Target="https://github.com/AzureUserGroupBulgari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CQRS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didahan.com/2009/12/09/clarified-cqr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-service-web/app-service-app-service-environment-intro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-warehouse/sql-data-warehouse-overview-what-i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machine-learning-what-is-machine-learning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upport/trust-center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sql-database/sql-database-security-overview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upport/legal/sla/summary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learlending.com/" TargetMode="External"/><Relationship Id="rId7" Type="http://schemas.openxmlformats.org/officeDocument/2006/relationships/hyperlink" Target="https://www.linkedin.com/in/nikolaystanev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sstanev" TargetMode="External"/><Relationship Id="rId5" Type="http://schemas.openxmlformats.org/officeDocument/2006/relationships/hyperlink" Target="mailto:nikolay@klearlending.com" TargetMode="External"/><Relationship Id="rId4" Type="http://schemas.openxmlformats.org/officeDocument/2006/relationships/hyperlink" Target="mailto:nsstanev@gmail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88666"/>
          </a:xfrm>
        </p:spPr>
        <p:txBody>
          <a:bodyPr/>
          <a:lstStyle/>
          <a:p>
            <a:r>
              <a:rPr lang="en-US" dirty="0"/>
              <a:t>Facebook </a:t>
            </a:r>
            <a:r>
              <a:rPr lang="en-US" sz="2400" dirty="0">
                <a:hlinkClick r:id="rId2"/>
              </a:rPr>
              <a:t>https://www.facebook.com/groups/azureugbg/</a:t>
            </a:r>
            <a:endParaRPr lang="en-US" sz="2400" dirty="0"/>
          </a:p>
          <a:p>
            <a:r>
              <a:rPr lang="en-US" dirty="0"/>
              <a:t>Meetup </a:t>
            </a:r>
            <a:r>
              <a:rPr lang="en-US" sz="2400" dirty="0">
                <a:hlinkClick r:id="rId3"/>
              </a:rPr>
              <a:t>https://www.meetup.com/Azure-User-Group-Bulgaria/</a:t>
            </a:r>
            <a:endParaRPr lang="en-US" sz="2400" dirty="0"/>
          </a:p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sz="2400" dirty="0">
                <a:hlinkClick r:id="rId4"/>
              </a:rPr>
              <a:t>https://github.com/AzureUserGroupBulgaria</a:t>
            </a:r>
            <a:r>
              <a:rPr lang="en-US" sz="2400" dirty="0"/>
              <a:t> </a:t>
            </a:r>
          </a:p>
          <a:p>
            <a:pPr lvl="0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Slack </a:t>
            </a:r>
            <a:r>
              <a:rPr lang="en-US" sz="24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hlinkClick r:id="rId5"/>
              </a:rPr>
              <a:t>https://azureugbg.slack.com/</a:t>
            </a:r>
            <a:endParaRPr lang="en-US" sz="24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endParaRPr lang="en-US" sz="2400" dirty="0"/>
          </a:p>
          <a:p>
            <a:pPr marL="0" indent="0">
              <a:buNone/>
            </a:pPr>
            <a:r>
              <a:rPr lang="en-US" sz="3920" dirty="0"/>
              <a:t>#</a:t>
            </a:r>
            <a:r>
              <a:rPr lang="en-US" sz="3920" dirty="0" err="1"/>
              <a:t>AzureUGBG</a:t>
            </a:r>
            <a:endParaRPr lang="bg-BG" sz="392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User Group Bulgaria</a:t>
            </a:r>
            <a:br>
              <a:rPr lang="en-US" dirty="0"/>
            </a:b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2621288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9108" y="0"/>
            <a:ext cx="47813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Components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1717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LOAN ORIGINATION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Credit application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Customer assessment</a:t>
            </a:r>
          </a:p>
          <a:p>
            <a:pPr lvl="1"/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Based on</a:t>
            </a:r>
          </a:p>
          <a:p>
            <a:pPr lvl="2"/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Application data</a:t>
            </a:r>
          </a:p>
          <a:p>
            <a:pPr lvl="2"/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External checks</a:t>
            </a:r>
          </a:p>
          <a:p>
            <a:pPr lvl="1"/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Automatic</a:t>
            </a:r>
          </a:p>
          <a:p>
            <a:pPr lvl="2"/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Expert system</a:t>
            </a:r>
          </a:p>
          <a:p>
            <a:pPr lvl="2"/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Machine learning – in progress</a:t>
            </a:r>
          </a:p>
          <a:p>
            <a:pPr lvl="1"/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Manual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Price segmentation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Verification</a:t>
            </a:r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4292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PEER-TO-PEER INVESTING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Investor registration and verification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Market management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Portfolio management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Repayment management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Statistics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186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LOAN MANAGEMENT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Financing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Due dates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Repayment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Early repayments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Due date changes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Postponements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Accounting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BNB reporting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74840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CRM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Track of customer interaction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Financial activities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Marketing segmentation</a:t>
            </a:r>
          </a:p>
        </p:txBody>
      </p:sp>
    </p:spTree>
    <p:extLst>
      <p:ext uri="{BB962C8B-B14F-4D97-AF65-F5344CB8AC3E}">
        <p14:creationId xmlns:p14="http://schemas.microsoft.com/office/powerpoint/2010/main" val="1532328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FINANCIAL EDUCATION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Blog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Budget tool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Get best loan condition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Debt advice(in progress)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93712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21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8890" y="6699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STACK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890" y="2130425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rgbClr val="5B5B5B"/>
                </a:solidFill>
                <a:latin typeface="Muller Medium" pitchFamily="50" charset="-52"/>
              </a:rPr>
              <a:t>.Net</a:t>
            </a:r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 Framework 4.6.1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ASP.NET MVC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Angular.js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SQL Server</a:t>
            </a:r>
          </a:p>
          <a:p>
            <a:r>
              <a:rPr lang="en-US" dirty="0" err="1">
                <a:solidFill>
                  <a:srgbClr val="5B5B5B"/>
                </a:solidFill>
                <a:latin typeface="Muller Medium" pitchFamily="50" charset="-52"/>
              </a:rPr>
              <a:t>RavenDB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0181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8890" y="6699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DESIGN CONCEPTS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890" y="21304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CQRS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Event sourcing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Service Bus</a:t>
            </a:r>
          </a:p>
        </p:txBody>
      </p:sp>
    </p:spTree>
    <p:extLst>
      <p:ext uri="{BB962C8B-B14F-4D97-AF65-F5344CB8AC3E}">
        <p14:creationId xmlns:p14="http://schemas.microsoft.com/office/powerpoint/2010/main" val="195938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CQRS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6885373" cy="4351338"/>
          </a:xfrm>
        </p:spPr>
        <p:txBody>
          <a:bodyPr/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Command Query Responsibility Segregation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Pattern that segregates the operations that read data (queries) from the operations that update data (commands) by using separate interfaces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  <a:hlinkClick r:id="rId3"/>
              </a:rPr>
              <a:t>https://martinfowler.com/bliki/CQRS.html</a:t>
            </a:r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  <a:hlinkClick r:id="rId4"/>
              </a:rPr>
              <a:t>http://udidahan.com/2009/12/09/clarified-cqrs/</a:t>
            </a:r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252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61590" cy="12506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Peer to peer lending</a:t>
            </a:r>
            <a:r>
              <a:rPr lang="bg-BG" dirty="0">
                <a:solidFill>
                  <a:srgbClr val="333C4E"/>
                </a:solidFill>
                <a:latin typeface="Muller Bold" pitchFamily="50" charset="-52"/>
              </a:rPr>
              <a:t> </a:t>
            </a:r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in</a:t>
            </a:r>
            <a:r>
              <a:rPr lang="bg-BG" dirty="0">
                <a:solidFill>
                  <a:srgbClr val="333C4E"/>
                </a:solidFill>
                <a:latin typeface="Muller Bold" pitchFamily="50" charset="-52"/>
              </a:rPr>
              <a:t> </a:t>
            </a:r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Microsoft Azure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Nikolay Stanev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Software advisor @ </a:t>
            </a:r>
            <a:r>
              <a:rPr lang="en-US" sz="2000" dirty="0" err="1">
                <a:solidFill>
                  <a:srgbClr val="5B5B5B"/>
                </a:solidFill>
                <a:latin typeface="Muller Medium" pitchFamily="50" charset="-52"/>
              </a:rPr>
              <a:t>Klearlending</a:t>
            </a:r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61374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CQRS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pic>
        <p:nvPicPr>
          <p:cNvPr id="4098" name="Picture 2" descr="https://martinfowler.com/bliki/images/cqrs/cqr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79" y="1594806"/>
            <a:ext cx="5973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674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EVENT SOURCING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6929761" cy="4351338"/>
          </a:xfrm>
        </p:spPr>
        <p:txBody>
          <a:bodyPr/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Event Sourcing ensures that all changes to application state are stored as a sequence of events.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Event log can be used to reconstruct past states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Data could be projected in different shapes after the event is stored</a:t>
            </a:r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79003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SERVICE BUS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Publish subscribe mechanism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Different transports</a:t>
            </a:r>
          </a:p>
          <a:p>
            <a:pPr lvl="1"/>
            <a:r>
              <a:rPr lang="en-US" sz="1600" dirty="0">
                <a:solidFill>
                  <a:srgbClr val="5B5B5B"/>
                </a:solidFill>
                <a:latin typeface="Muller Medium" pitchFamily="50" charset="-52"/>
              </a:rPr>
              <a:t>Memory</a:t>
            </a:r>
          </a:p>
          <a:p>
            <a:pPr lvl="1"/>
            <a:r>
              <a:rPr lang="en-US" sz="1600" dirty="0">
                <a:solidFill>
                  <a:srgbClr val="5B5B5B"/>
                </a:solidFill>
                <a:latin typeface="Muller Medium" pitchFamily="50" charset="-52"/>
              </a:rPr>
              <a:t>DB</a:t>
            </a:r>
          </a:p>
          <a:p>
            <a:pPr lvl="1"/>
            <a:r>
              <a:rPr lang="en-US" sz="1600" dirty="0">
                <a:solidFill>
                  <a:srgbClr val="5B5B5B"/>
                </a:solidFill>
                <a:latin typeface="Muller Medium" pitchFamily="50" charset="-52"/>
              </a:rPr>
              <a:t>Queue</a:t>
            </a:r>
          </a:p>
          <a:p>
            <a:pPr lvl="1"/>
            <a:r>
              <a:rPr lang="en-US" sz="1600" dirty="0">
                <a:solidFill>
                  <a:srgbClr val="5B5B5B"/>
                </a:solidFill>
                <a:latin typeface="Muller Medium" pitchFamily="50" charset="-52"/>
              </a:rPr>
              <a:t>Azure Service Bus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Handles business events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Handles Event Sourcing and data projection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Poison message handling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Synchronizes read models</a:t>
            </a:r>
            <a:endParaRPr lang="bg-BG" sz="2000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Aspects for event handlers</a:t>
            </a:r>
          </a:p>
          <a:p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38272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SERVICE BUS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3186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52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462" y="1216464"/>
            <a:ext cx="5352393" cy="1116834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AZURE SERVICES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462" y="2676963"/>
            <a:ext cx="5583621" cy="403914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App Service Environment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App Service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SQL Database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VNET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VNET Gateway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Virtual Machine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Storage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Key Vault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Data Warehouse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Azure ML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8668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APP SERVICE ENVIRONMENT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12332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Fully isolated and dedicated environment for securely running Azure App Service apps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Always part of a virtual network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Fixed IP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Up to 3 working pools for different purposes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Could be put behind internal or external load balancer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3"/>
              </a:rPr>
              <a:t>https://docs.microsoft.com/en-us/azure/app-service-web/app-service-app-service-environment-intro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55125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APP SERVICE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Multiple languages and frameworks 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DevOps optimization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Global scale with high availability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Connections to SaaS platforms and on-premises data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Application templates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Visual Studio integration</a:t>
            </a:r>
          </a:p>
        </p:txBody>
      </p:sp>
    </p:spTree>
    <p:extLst>
      <p:ext uri="{BB962C8B-B14F-4D97-AF65-F5344CB8AC3E}">
        <p14:creationId xmlns:p14="http://schemas.microsoft.com/office/powerpoint/2010/main" val="2561533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APP SERVICE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Hosts public web site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Hosts back-office web site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Runs jobs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Publishes event to Service Bus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Subscribes to and processes events from Service Bus</a:t>
            </a:r>
          </a:p>
        </p:txBody>
      </p:sp>
    </p:spTree>
    <p:extLst>
      <p:ext uri="{BB962C8B-B14F-4D97-AF65-F5344CB8AC3E}">
        <p14:creationId xmlns:p14="http://schemas.microsoft.com/office/powerpoint/2010/main" val="1317055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SQL DATABASE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Scalable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Secure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High availability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Build-in Upgrade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Disaster recovery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Elastic pools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Point in time restore (even on deleted databases)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Geo-replication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Transparent data encryption </a:t>
            </a:r>
          </a:p>
          <a:p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08601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462" y="1216464"/>
            <a:ext cx="5352393" cy="1116834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AGENDA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462" y="2676963"/>
            <a:ext cx="5583621" cy="4039147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What is P2P lending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Platform components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Logical view of the platform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Design concepts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Physical (almost) view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Aspects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50511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VNET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28751" cy="4351338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Logical isolation of the Azure cloud dedicated to your subscription</a:t>
            </a:r>
          </a:p>
          <a:p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29448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VIRTUAL MACHINE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Scalable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Availability sets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Multiple platforms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Disks can be encrypted </a:t>
            </a:r>
          </a:p>
          <a:p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82940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VIRTUAL MACHINE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Raven DBs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ELT server 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Report and analysis server</a:t>
            </a:r>
          </a:p>
          <a:p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0739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STORAGE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BLOB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Queue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Table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70404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STORAGE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Business Documents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Application Logs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SQL Audit logs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Autogenerated Reports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Virtual machine disks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319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KEY VAULT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48348" cy="4351338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Safeguard and control certificates, cryptographic keys and other secrets - users, passwords..</a:t>
            </a:r>
          </a:p>
          <a:p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12185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SQL DATAWAREHOUSE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57225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Massively parallel processing architecture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Separated compute and storage components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Scalable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Performance on demand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Flexible load process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3"/>
              </a:rPr>
              <a:t>https://docs.microsoft.com/en-us/azure/sql-data-warehouse/sql-data-warehouse-overview-what-is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58029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SQL DATAWAREHOUSE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pic>
        <p:nvPicPr>
          <p:cNvPr id="2050" name="Picture 2" descr="SQL Data Warehouse Architect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398" y="1428432"/>
            <a:ext cx="5927133" cy="525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3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SQL DATAWAREHOUSE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9508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ELT instead of ETL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Anonymized data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Scale Up during the load and transformation and Scale Down after</a:t>
            </a:r>
          </a:p>
          <a:p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8353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AZURE MACHINE LEARNING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 fully managed cloud service that enables you to easily build, deploy, and share predictive analytics solutions.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Result is exposed as Web Service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R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Python</a:t>
            </a:r>
          </a:p>
          <a:p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  <p:pic>
        <p:nvPicPr>
          <p:cNvPr id="1028" name="Picture 4" descr="Deployment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10" y="4183187"/>
            <a:ext cx="6889072" cy="188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59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8" y="1876902"/>
            <a:ext cx="1985928" cy="4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9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AZURE MACHINE LEARNING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Credit approval / rejection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Credit score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Content suggestions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Marketing segmentation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3"/>
              </a:rPr>
              <a:t>https://docs.microsoft.com/en-us/azure/machine-learning/machine-learning-what-is-machine-learning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99755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8890" y="6699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ASPECTS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890" y="21304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Continuous integration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Security and compliance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Performance and scalability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Availability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70150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CONTINUOUS INTEGRATION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Bitbucket as source repository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DEV, UAT, PRE and PROD environments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Deployment slots for Production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??Continuous Delivery in Visual Studio Team Services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21474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SECURITY AND COMPLIANCE</a:t>
            </a:r>
            <a:endParaRPr lang="bg-BG" sz="2200" dirty="0">
              <a:solidFill>
                <a:srgbClr val="5B5B5B"/>
              </a:solidFill>
              <a:latin typeface="Muller Medium" pitchFamily="50" charset="-52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HTTPS Only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Multi-Factor Authentication 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Data encrypted at rest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Azure SQL Database firewall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Always encrypted for sensitive data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Azure Key Vault for sensitive information</a:t>
            </a: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</a:rPr>
              <a:t>Data auditing and threat detection</a:t>
            </a:r>
          </a:p>
          <a:p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25850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6974150" cy="30794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Security is all about risk mitigation -you never actually become “secure”, you merely decrease your risk.</a:t>
            </a:r>
            <a:endParaRPr lang="bg-BG" sz="2200" dirty="0">
              <a:solidFill>
                <a:srgbClr val="5B5B5B"/>
              </a:solidFill>
              <a:latin typeface="Muller Medium" pitchFamily="50" charset="-52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10865"/>
            <a:ext cx="8465598" cy="24660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  <a:hlinkClick r:id="rId3"/>
              </a:rPr>
              <a:t>https://azure.microsoft.com/en-us/support/trust-center/ </a:t>
            </a:r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sz="2000" dirty="0">
                <a:solidFill>
                  <a:srgbClr val="5B5B5B"/>
                </a:solidFill>
                <a:latin typeface="Muller Medium" pitchFamily="50" charset="-52"/>
                <a:hlinkClick r:id="rId4"/>
              </a:rPr>
              <a:t>https://docs.microsoft.com/en-us/azure/sql-database/sql-database-security-overview</a:t>
            </a:r>
            <a:endParaRPr lang="en-US" sz="2000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40569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PERFORMANCE AND SCALABILITY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Horizontal and vertical scale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Application Insights for telemetry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Internal logic for watching the performance degradation</a:t>
            </a:r>
          </a:p>
        </p:txBody>
      </p:sp>
    </p:spTree>
    <p:extLst>
      <p:ext uri="{BB962C8B-B14F-4D97-AF65-F5344CB8AC3E}">
        <p14:creationId xmlns:p14="http://schemas.microsoft.com/office/powerpoint/2010/main" val="902058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AVAILABILITY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Data and storage geo redundancy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Availability sets for Virtual machines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SLA App Service 99.95%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SLA SQL Database 99.99%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SLA Storage 99.99%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SLA Virtual Machine 99.95%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3"/>
              </a:rPr>
              <a:t>https://azure.microsoft.com/en-us/support/legal/sla/summary/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59970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462" y="1216464"/>
            <a:ext cx="5352393" cy="1116834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SUMMARY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462" y="2676963"/>
            <a:ext cx="5583621" cy="4039147"/>
          </a:xfrm>
        </p:spPr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What is P2P lending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Platform components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Logical view of the platform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Design concepts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Physical (almost) view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Aspects</a:t>
            </a:r>
            <a:endParaRPr lang="bg-BG" dirty="0">
              <a:solidFill>
                <a:srgbClr val="5B5B5B"/>
              </a:solidFill>
              <a:latin typeface="Muller Mediu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24974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68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QUESTIONS??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17195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68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THANK YOU</a:t>
            </a:r>
            <a:endParaRPr lang="bg-BG" dirty="0">
              <a:solidFill>
                <a:srgbClr val="333C4E"/>
              </a:solidFill>
              <a:latin typeface="Muller 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6235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835" y="0"/>
            <a:ext cx="12192000" cy="68580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3" name="TextBox 2"/>
          <p:cNvSpPr txBox="1"/>
          <p:nvPr/>
        </p:nvSpPr>
        <p:spPr>
          <a:xfrm>
            <a:off x="5578679" y="335560"/>
            <a:ext cx="445455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05956" y="855676"/>
            <a:ext cx="34059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42878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C4E"/>
                </a:solidFill>
                <a:latin typeface="Muller Bold" pitchFamily="50" charset="-52"/>
              </a:rPr>
              <a:t>Nikolay Stanev</a:t>
            </a:r>
            <a:br>
              <a:rPr lang="en-US" dirty="0">
                <a:solidFill>
                  <a:srgbClr val="333C4E"/>
                </a:solidFill>
                <a:latin typeface="Muller Bold" pitchFamily="50" charset="-52"/>
              </a:rPr>
            </a:br>
            <a:r>
              <a:rPr lang="en-US" sz="2800" dirty="0">
                <a:solidFill>
                  <a:srgbClr val="333C4E"/>
                </a:solidFill>
                <a:latin typeface="Muller Bold" pitchFamily="50" charset="-52"/>
              </a:rPr>
              <a:t>Software advisor @ </a:t>
            </a:r>
            <a:r>
              <a:rPr lang="en-US" sz="2800" dirty="0">
                <a:solidFill>
                  <a:srgbClr val="333C4E"/>
                </a:solidFill>
                <a:latin typeface="Muller Bold" pitchFamily="50" charset="-52"/>
                <a:hlinkClick r:id="rId3"/>
              </a:rPr>
              <a:t>klearlending.com</a:t>
            </a:r>
            <a:endParaRPr lang="bg-BG" sz="2800" dirty="0">
              <a:solidFill>
                <a:srgbClr val="333C4E"/>
              </a:solidFill>
              <a:latin typeface="Muller Bold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4"/>
              </a:rPr>
              <a:t>nsstanev@gmail.com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5"/>
              </a:rPr>
              <a:t>nikolay@klearlending.com</a:t>
            </a:r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 </a:t>
            </a: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6"/>
              </a:rPr>
              <a:t>https://twitter.com/nsstanev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7"/>
              </a:rPr>
              <a:t>https://www.linkedin.com/in/nikolaystanev/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  <a:hlinkClick r:id="rId3"/>
              </a:rPr>
              <a:t>https://www.klearlending.com/</a:t>
            </a:r>
            <a:endParaRPr lang="en-US" dirty="0">
              <a:solidFill>
                <a:srgbClr val="5B5B5B"/>
              </a:solidFill>
              <a:latin typeface="Muller Medium" pitchFamily="50" charset="-52"/>
            </a:endParaRPr>
          </a:p>
          <a:p>
            <a:r>
              <a:rPr lang="en-US" dirty="0">
                <a:solidFill>
                  <a:srgbClr val="5B5B5B"/>
                </a:solidFill>
                <a:latin typeface="Muller Medium" pitchFamily="50" charset="-52"/>
              </a:rPr>
              <a:t>0888 418 745</a:t>
            </a:r>
          </a:p>
        </p:txBody>
      </p:sp>
    </p:spTree>
    <p:extLst>
      <p:ext uri="{BB962C8B-B14F-4D97-AF65-F5344CB8AC3E}">
        <p14:creationId xmlns:p14="http://schemas.microsoft.com/office/powerpoint/2010/main" val="68115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4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7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6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14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zure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855</Words>
  <Application>Microsoft Office PowerPoint</Application>
  <PresentationFormat>Widescreen</PresentationFormat>
  <Paragraphs>225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Muller Bold</vt:lpstr>
      <vt:lpstr>Segoe UI</vt:lpstr>
      <vt:lpstr>Wingdings</vt:lpstr>
      <vt:lpstr>Consolas</vt:lpstr>
      <vt:lpstr>Muller Medium</vt:lpstr>
      <vt:lpstr>MS PGothic</vt:lpstr>
      <vt:lpstr>Calibri</vt:lpstr>
      <vt:lpstr>Segoe UI Light</vt:lpstr>
      <vt:lpstr>Calibri Light</vt:lpstr>
      <vt:lpstr>Office Theme</vt:lpstr>
      <vt:lpstr>Azure_Template_Light</vt:lpstr>
      <vt:lpstr>Azure User Group Bulgaria </vt:lpstr>
      <vt:lpstr>Peer to peer lending in Microsoft Azure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LOAN ORIGINATION</vt:lpstr>
      <vt:lpstr>PEER-TO-PEER INVESTING</vt:lpstr>
      <vt:lpstr>LOAN MANAGEMENT</vt:lpstr>
      <vt:lpstr>CRM</vt:lpstr>
      <vt:lpstr>FINANCIAL EDUCATION</vt:lpstr>
      <vt:lpstr>PowerPoint Presentation</vt:lpstr>
      <vt:lpstr>STACK</vt:lpstr>
      <vt:lpstr>DESIGN CONCEPTS</vt:lpstr>
      <vt:lpstr>CQRS</vt:lpstr>
      <vt:lpstr>CQRS</vt:lpstr>
      <vt:lpstr>EVENT SOURCING</vt:lpstr>
      <vt:lpstr>SERVICE BUS</vt:lpstr>
      <vt:lpstr>SERVICE BUS</vt:lpstr>
      <vt:lpstr>PowerPoint Presentation</vt:lpstr>
      <vt:lpstr>AZURE SERVICES</vt:lpstr>
      <vt:lpstr>APP SERVICE ENVIRONMENT</vt:lpstr>
      <vt:lpstr>APP SERVICE</vt:lpstr>
      <vt:lpstr>APP SERVICE</vt:lpstr>
      <vt:lpstr>SQL DATABASE</vt:lpstr>
      <vt:lpstr>VNET</vt:lpstr>
      <vt:lpstr>VIRTUAL MACHINE</vt:lpstr>
      <vt:lpstr>VIRTUAL MACHINE</vt:lpstr>
      <vt:lpstr>STORAGE</vt:lpstr>
      <vt:lpstr>STORAGE</vt:lpstr>
      <vt:lpstr>KEY VAULT</vt:lpstr>
      <vt:lpstr>SQL DATAWAREHOUSE</vt:lpstr>
      <vt:lpstr>SQL DATAWAREHOUSE</vt:lpstr>
      <vt:lpstr>SQL DATAWAREHOUSE</vt:lpstr>
      <vt:lpstr>AZURE MACHINE LEARNING</vt:lpstr>
      <vt:lpstr>AZURE MACHINE LEARNING</vt:lpstr>
      <vt:lpstr>ASPECTS</vt:lpstr>
      <vt:lpstr>CONTINUOUS INTEGRATION</vt:lpstr>
      <vt:lpstr>SECURITY AND COMPLIANCE</vt:lpstr>
      <vt:lpstr>Security is all about risk mitigation -you never actually become “secure”, you merely decrease your risk.</vt:lpstr>
      <vt:lpstr>PERFORMANCE AND SCALABILITY</vt:lpstr>
      <vt:lpstr>AVAILABILITY</vt:lpstr>
      <vt:lpstr>SUMMARY</vt:lpstr>
      <vt:lpstr>QUESTIONS??</vt:lpstr>
      <vt:lpstr>THANK YOU</vt:lpstr>
      <vt:lpstr>Nikolay Stanev Software advisor @ klearlending.com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2017-05-16T08:12:17Z</dcterms:created>
  <dcterms:modified xsi:type="dcterms:W3CDTF">2017-05-16T08:12:24Z</dcterms:modified>
</cp:coreProperties>
</file>